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2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9B45-EFF6-4BDB-B35B-C118A714D15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4B4B0-AB51-4C85-AE56-B236ACC21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7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F338E-2F0F-4A00-9BB1-0D042DF0D9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7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1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8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7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F477-2C83-4C03-8096-0B139CA8237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6025-90A4-4BB5-A5EC-EC830495C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0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6600" dirty="0" smtClean="0"/>
              <a:t>話法２</a:t>
            </a:r>
            <a:endParaRPr kumimoji="1" lang="ja-JP" altLang="en-US" sz="1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pp.82-3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4870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9692" cy="1325563"/>
          </a:xfrm>
        </p:spPr>
        <p:txBody>
          <a:bodyPr/>
          <a:lstStyle/>
          <a:p>
            <a:r>
              <a:rPr kumimoji="1" lang="ja-JP" altLang="en-US" dirty="0" smtClean="0"/>
              <a:t>話法２（</a:t>
            </a:r>
            <a:r>
              <a:rPr lang="ja-JP" altLang="en-US" dirty="0"/>
              <a:t>時制</a:t>
            </a:r>
            <a:r>
              <a:rPr lang="ja-JP" altLang="en-US" dirty="0" smtClean="0"/>
              <a:t>の一致２</a:t>
            </a:r>
            <a:r>
              <a:rPr lang="en-US" altLang="ja-JP" dirty="0" smtClean="0"/>
              <a:t>+</a:t>
            </a:r>
            <a:r>
              <a:rPr lang="ja-JP" altLang="en-US" dirty="0" smtClean="0"/>
              <a:t>接続詞がある！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785" y="1487606"/>
            <a:ext cx="11232107" cy="502237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なお従属節内に等位接続詞</a:t>
            </a:r>
            <a:r>
              <a:rPr lang="en-US" altLang="ja-JP" dirty="0" smtClean="0"/>
              <a:t>(and, but, nor, or)</a:t>
            </a:r>
            <a:r>
              <a:rPr lang="ja-JP" altLang="en-US" dirty="0" smtClean="0"/>
              <a:t>があるときは</a:t>
            </a:r>
            <a:r>
              <a:rPr lang="en-US" altLang="ja-JP" dirty="0" smtClean="0"/>
              <a:t>,</a:t>
            </a:r>
          </a:p>
          <a:p>
            <a:pPr marL="0" indent="0">
              <a:buNone/>
            </a:pPr>
            <a:r>
              <a:rPr lang="ja-JP" altLang="en-US" dirty="0" smtClean="0"/>
              <a:t>その後ろに</a:t>
            </a:r>
            <a:r>
              <a:rPr lang="en-US" altLang="ja-JP" dirty="0" smtClean="0"/>
              <a:t>”that”</a:t>
            </a:r>
            <a:r>
              <a:rPr lang="ja-JP" altLang="en-US" dirty="0" smtClean="0"/>
              <a:t>も付ける。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Ann said, “I know his phone number, </a:t>
            </a:r>
            <a:r>
              <a:rPr lang="en-US" altLang="ja-JP" u="sng" dirty="0" smtClean="0"/>
              <a:t>but</a:t>
            </a:r>
            <a:r>
              <a:rPr lang="en-US" altLang="ja-JP" dirty="0" smtClean="0"/>
              <a:t> I won’t call him.”</a:t>
            </a:r>
          </a:p>
          <a:p>
            <a:pPr marL="0" indent="0">
              <a:buNone/>
            </a:pPr>
            <a:r>
              <a:rPr lang="en-US" altLang="ja-JP" dirty="0" smtClean="0"/>
              <a:t>=Ann said that she knew his phone number, </a:t>
            </a:r>
            <a:r>
              <a:rPr lang="en-US" altLang="ja-JP" u="sng" dirty="0" smtClean="0"/>
              <a:t>but that </a:t>
            </a:r>
            <a:r>
              <a:rPr lang="en-US" altLang="ja-JP" dirty="0" smtClean="0"/>
              <a:t>she wouldn’t call him.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He said “I made a mistake, </a:t>
            </a:r>
            <a:r>
              <a:rPr lang="en-US" altLang="ja-JP" u="sng" dirty="0" smtClean="0"/>
              <a:t>and</a:t>
            </a:r>
            <a:r>
              <a:rPr lang="en-US" altLang="ja-JP" dirty="0" smtClean="0"/>
              <a:t> I need your help.”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= He said that he had made a mistake, </a:t>
            </a:r>
            <a:r>
              <a:rPr lang="en-US" altLang="ja-JP" u="sng" dirty="0" smtClean="0"/>
              <a:t>and that </a:t>
            </a:r>
            <a:r>
              <a:rPr lang="en-US" altLang="ja-JP" dirty="0" smtClean="0"/>
              <a:t>he needed our help.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92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話法１ </a:t>
            </a:r>
            <a:r>
              <a:rPr kumimoji="1" lang="en-US" altLang="ja-JP" dirty="0" smtClean="0"/>
              <a:t>Review </a:t>
            </a:r>
            <a:r>
              <a:rPr kumimoji="1" lang="ja-JP" altLang="en-US" dirty="0" smtClean="0"/>
              <a:t>（時制の一致）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I </a:t>
            </a:r>
            <a:r>
              <a:rPr lang="en-US" altLang="ja-JP" sz="4400" u="sng" dirty="0" smtClean="0"/>
              <a:t>think</a:t>
            </a:r>
            <a:r>
              <a:rPr lang="en-US" altLang="ja-JP" sz="4400" dirty="0" smtClean="0"/>
              <a:t> that she is angry.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 smtClean="0"/>
              <a:t>= I </a:t>
            </a:r>
            <a:r>
              <a:rPr lang="en-US" altLang="ja-JP" sz="4400" u="sng" dirty="0" smtClean="0"/>
              <a:t>thought</a:t>
            </a:r>
            <a:r>
              <a:rPr lang="en-US" altLang="ja-JP" sz="4400" dirty="0" smtClean="0"/>
              <a:t> that she </a:t>
            </a:r>
            <a:r>
              <a:rPr lang="en-US" altLang="ja-JP" sz="4400" u="sng" dirty="0" smtClean="0"/>
              <a:t>was</a:t>
            </a:r>
            <a:r>
              <a:rPr lang="en-US" altLang="ja-JP" sz="4400" dirty="0" smtClean="0"/>
              <a:t> angry.</a:t>
            </a:r>
          </a:p>
          <a:p>
            <a:pPr marL="0" indent="0">
              <a:buNone/>
            </a:pPr>
            <a:endParaRPr kumimoji="1" lang="en-US" altLang="ja-JP" sz="4400" dirty="0"/>
          </a:p>
          <a:p>
            <a:r>
              <a:rPr lang="en-US" altLang="ja-JP" sz="4400" dirty="0" smtClean="0"/>
              <a:t>I think that she was angry.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 smtClean="0"/>
              <a:t>= I </a:t>
            </a:r>
            <a:r>
              <a:rPr lang="en-US" altLang="ja-JP" sz="4400" u="sng" dirty="0" smtClean="0"/>
              <a:t>thought</a:t>
            </a:r>
            <a:r>
              <a:rPr lang="en-US" altLang="ja-JP" sz="4400" dirty="0" smtClean="0"/>
              <a:t> that she </a:t>
            </a:r>
            <a:r>
              <a:rPr lang="en-US" altLang="ja-JP" sz="4400" u="sng" dirty="0" smtClean="0"/>
              <a:t>had been </a:t>
            </a:r>
            <a:r>
              <a:rPr lang="en-US" altLang="ja-JP" sz="4400" dirty="0" smtClean="0"/>
              <a:t>angry.</a:t>
            </a:r>
          </a:p>
        </p:txBody>
      </p:sp>
    </p:spTree>
    <p:extLst>
      <p:ext uri="{BB962C8B-B14F-4D97-AF65-F5344CB8AC3E}">
        <p14:creationId xmlns:p14="http://schemas.microsoft.com/office/powerpoint/2010/main" val="23076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話法１ </a:t>
            </a:r>
            <a:r>
              <a:rPr lang="en-US" altLang="ja-JP" dirty="0" smtClean="0"/>
              <a:t>Review</a:t>
            </a:r>
            <a:r>
              <a:rPr lang="ja-JP" altLang="en-US" dirty="0" smtClean="0"/>
              <a:t>　（直接話法と間接話法）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He said, “Lisa is angry.”</a:t>
            </a:r>
            <a:endParaRPr lang="en-US" altLang="ja-JP" sz="4400" dirty="0"/>
          </a:p>
          <a:p>
            <a:pPr marL="0" indent="0">
              <a:buNone/>
            </a:pPr>
            <a:r>
              <a:rPr lang="en-US" altLang="ja-JP" sz="4400" dirty="0" smtClean="0"/>
              <a:t>= He said that Lisa </a:t>
            </a:r>
            <a:r>
              <a:rPr lang="en-US" altLang="ja-JP" sz="4400" u="sng" dirty="0" smtClean="0"/>
              <a:t>was</a:t>
            </a:r>
            <a:r>
              <a:rPr lang="en-US" altLang="ja-JP" sz="4400" dirty="0" smtClean="0"/>
              <a:t> angry.</a:t>
            </a:r>
          </a:p>
          <a:p>
            <a:pPr marL="0" indent="0">
              <a:buNone/>
            </a:pP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en-US" altLang="ja-JP" sz="4400" dirty="0" smtClean="0"/>
              <a:t>He said, “Lisa was angry.”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 smtClean="0"/>
              <a:t>=He said that Lisa </a:t>
            </a:r>
            <a:r>
              <a:rPr lang="en-US" altLang="ja-JP" sz="4400" u="sng" dirty="0" smtClean="0"/>
              <a:t>had been </a:t>
            </a:r>
            <a:r>
              <a:rPr lang="en-US" altLang="ja-JP" sz="4400" dirty="0" smtClean="0"/>
              <a:t>angry.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613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話法１ </a:t>
            </a:r>
            <a:r>
              <a:rPr lang="en-US" altLang="ja-JP" dirty="0" smtClean="0"/>
              <a:t>Review</a:t>
            </a:r>
            <a:r>
              <a:rPr lang="ja-JP" altLang="en-US" dirty="0" smtClean="0"/>
              <a:t>　（</a:t>
            </a:r>
            <a:r>
              <a:rPr lang="en-US" altLang="ja-JP" dirty="0" smtClean="0"/>
              <a:t>say</a:t>
            </a:r>
            <a:r>
              <a:rPr lang="ja-JP" altLang="en-US" dirty="0" smtClean="0"/>
              <a:t>と</a:t>
            </a:r>
            <a:r>
              <a:rPr lang="en-US" altLang="ja-JP" dirty="0" smtClean="0"/>
              <a:t>tell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8490" y="1446663"/>
            <a:ext cx="10985310" cy="4730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“say”</a:t>
            </a:r>
            <a:r>
              <a:rPr kumimoji="1" lang="ja-JP" altLang="en-US" sz="4800" dirty="0" smtClean="0"/>
              <a:t>ではなく</a:t>
            </a:r>
            <a:r>
              <a:rPr lang="en-US" altLang="ja-JP" sz="4800" dirty="0" smtClean="0"/>
              <a:t>”say to”</a:t>
            </a:r>
            <a:r>
              <a:rPr lang="ja-JP" altLang="en-US" sz="4800" dirty="0" smtClean="0"/>
              <a:t>と使われていたら</a:t>
            </a:r>
            <a:r>
              <a:rPr lang="en-US" altLang="ja-JP" sz="4800" dirty="0" smtClean="0"/>
              <a:t>”tell”</a:t>
            </a:r>
            <a:r>
              <a:rPr lang="ja-JP" altLang="en-US" sz="4800" dirty="0" smtClean="0"/>
              <a:t>に直す。</a:t>
            </a:r>
            <a:endParaRPr lang="en-US" altLang="ja-JP" sz="4800" dirty="0" smtClean="0"/>
          </a:p>
          <a:p>
            <a:pPr marL="0" indent="0">
              <a:buNone/>
            </a:pPr>
            <a:endParaRPr lang="en-US" altLang="ja-JP" sz="4800" dirty="0" smtClean="0"/>
          </a:p>
          <a:p>
            <a:r>
              <a:rPr lang="en-US" altLang="ja-JP" sz="4800" dirty="0" smtClean="0"/>
              <a:t>He </a:t>
            </a:r>
            <a:r>
              <a:rPr lang="en-US" altLang="ja-JP" sz="4800" u="sng" dirty="0" smtClean="0"/>
              <a:t>said</a:t>
            </a:r>
            <a:r>
              <a:rPr lang="en-US" altLang="ja-JP" sz="4800" dirty="0" smtClean="0"/>
              <a:t>, “Lisa is angry.”</a:t>
            </a:r>
          </a:p>
          <a:p>
            <a:pPr marL="0" indent="0">
              <a:buNone/>
            </a:pPr>
            <a:r>
              <a:rPr kumimoji="1" lang="en-US" altLang="ja-JP" sz="4800" dirty="0" smtClean="0"/>
              <a:t>= He </a:t>
            </a:r>
            <a:r>
              <a:rPr kumimoji="1" lang="en-US" altLang="ja-JP" sz="4800" u="sng" dirty="0" smtClean="0"/>
              <a:t>said</a:t>
            </a:r>
            <a:r>
              <a:rPr kumimoji="1" lang="en-US" altLang="ja-JP" sz="4800" dirty="0" smtClean="0"/>
              <a:t> that Lisa was angry.</a:t>
            </a:r>
          </a:p>
          <a:p>
            <a:pPr marL="0" indent="0">
              <a:buNone/>
            </a:pPr>
            <a:endParaRPr lang="en-US" altLang="ja-JP" sz="4800" dirty="0"/>
          </a:p>
          <a:p>
            <a:pPr marL="0" indent="0">
              <a:buNone/>
            </a:pPr>
            <a:r>
              <a:rPr kumimoji="1" lang="en-US" altLang="ja-JP" sz="4800" dirty="0" smtClean="0"/>
              <a:t>He </a:t>
            </a:r>
            <a:r>
              <a:rPr kumimoji="1" lang="en-US" altLang="ja-JP" sz="4800" u="sng" dirty="0" smtClean="0"/>
              <a:t>said to </a:t>
            </a:r>
            <a:r>
              <a:rPr kumimoji="1" lang="en-US" altLang="ja-JP" sz="4800" dirty="0" smtClean="0"/>
              <a:t>me, “Lisa is angry.”</a:t>
            </a:r>
          </a:p>
          <a:p>
            <a:pPr marL="0" indent="0">
              <a:buNone/>
            </a:pPr>
            <a:r>
              <a:rPr lang="en-US" altLang="ja-JP" sz="4800" dirty="0" smtClean="0"/>
              <a:t>=He </a:t>
            </a:r>
            <a:r>
              <a:rPr lang="en-US" altLang="ja-JP" sz="4800" u="sng" dirty="0" smtClean="0"/>
              <a:t>told</a:t>
            </a:r>
            <a:r>
              <a:rPr lang="en-US" altLang="ja-JP" sz="4800" dirty="0" smtClean="0"/>
              <a:t> me that Lisa was angry.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68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話法２（疑問詞を使った疑問文）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433016"/>
            <a:ext cx="10967113" cy="5076966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コンマの中が</a:t>
            </a:r>
            <a:r>
              <a:rPr lang="en-US" altLang="ja-JP" sz="3200" dirty="0" smtClean="0"/>
              <a:t>when, where, who, why, what, how</a:t>
            </a:r>
            <a:r>
              <a:rPr lang="ja-JP" altLang="en-US" sz="3200" dirty="0" smtClean="0"/>
              <a:t>の疑問文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→</a:t>
            </a:r>
            <a:r>
              <a:rPr lang="en-US" altLang="ja-JP" sz="3200" dirty="0" smtClean="0"/>
              <a:t>”ask”(</a:t>
            </a:r>
            <a:r>
              <a:rPr lang="ja-JP" altLang="en-US" sz="3200" dirty="0" smtClean="0"/>
              <a:t>～を尋ねる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を使う。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en-US" altLang="ja-JP" sz="3200" dirty="0" smtClean="0"/>
              <a:t>Lisa said to me, “</a:t>
            </a:r>
            <a:r>
              <a:rPr lang="en-US" altLang="ja-JP" sz="3200" u="sng" dirty="0" smtClean="0"/>
              <a:t>When</a:t>
            </a:r>
            <a:r>
              <a:rPr lang="en-US" altLang="ja-JP" sz="3200" dirty="0" smtClean="0"/>
              <a:t> is your birthday?”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en-US" altLang="ja-JP" sz="3200" dirty="0" smtClean="0"/>
              <a:t>=Lisa </a:t>
            </a:r>
            <a:r>
              <a:rPr kumimoji="1" lang="en-US" altLang="ja-JP" sz="3200" u="sng" dirty="0" smtClean="0"/>
              <a:t>asked</a:t>
            </a:r>
            <a:r>
              <a:rPr kumimoji="1" lang="en-US" altLang="ja-JP" sz="3200" dirty="0" smtClean="0"/>
              <a:t> me when your birthday </a:t>
            </a:r>
            <a:r>
              <a:rPr kumimoji="1" lang="en-US" altLang="ja-JP" sz="3200" u="sng" dirty="0" smtClean="0"/>
              <a:t>was</a:t>
            </a:r>
            <a:r>
              <a:rPr kumimoji="1" lang="en-US" altLang="ja-JP" sz="3200" dirty="0" smtClean="0"/>
              <a:t>.</a:t>
            </a:r>
          </a:p>
          <a:p>
            <a:pPr marL="0" indent="0">
              <a:buNone/>
            </a:pPr>
            <a:endParaRPr lang="en-US" altLang="ja-JP" sz="3200" dirty="0"/>
          </a:p>
          <a:p>
            <a:r>
              <a:rPr kumimoji="1" lang="en-US" altLang="ja-JP" sz="3200" dirty="0" smtClean="0"/>
              <a:t>Lisa said to me, “</a:t>
            </a:r>
            <a:r>
              <a:rPr kumimoji="1" lang="en-US" altLang="ja-JP" sz="3200" u="sng" dirty="0" smtClean="0"/>
              <a:t>Where</a:t>
            </a:r>
            <a:r>
              <a:rPr kumimoji="1" lang="en-US" altLang="ja-JP" sz="3200" dirty="0" smtClean="0"/>
              <a:t> is he from?”</a:t>
            </a:r>
          </a:p>
          <a:p>
            <a:pPr marL="0" indent="0">
              <a:buNone/>
            </a:pPr>
            <a:r>
              <a:rPr lang="en-US" altLang="ja-JP" sz="3200" dirty="0" smtClean="0"/>
              <a:t>=Lisa </a:t>
            </a:r>
            <a:r>
              <a:rPr lang="en-US" altLang="ja-JP" sz="3200" u="sng" dirty="0" smtClean="0"/>
              <a:t>asked</a:t>
            </a:r>
            <a:r>
              <a:rPr lang="en-US" altLang="ja-JP" sz="3200" dirty="0" smtClean="0"/>
              <a:t> me where he </a:t>
            </a:r>
            <a:r>
              <a:rPr lang="en-US" altLang="ja-JP" sz="3200" u="sng" dirty="0" smtClean="0"/>
              <a:t>was</a:t>
            </a:r>
            <a:r>
              <a:rPr lang="en-US" altLang="ja-JP" sz="3200" dirty="0" smtClean="0"/>
              <a:t> from.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874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話法２（</a:t>
            </a:r>
            <a:r>
              <a:rPr kumimoji="1" lang="en-US" altLang="ja-JP" dirty="0" smtClean="0"/>
              <a:t>Yes / No</a:t>
            </a:r>
            <a:r>
              <a:rPr kumimoji="1" lang="ja-JP" altLang="en-US" dirty="0" smtClean="0"/>
              <a:t>疑問文）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9433" y="1337482"/>
            <a:ext cx="11655188" cy="517250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コンマの中が</a:t>
            </a:r>
            <a:r>
              <a:rPr lang="en-US" altLang="ja-JP" sz="3200" dirty="0" smtClean="0"/>
              <a:t>do, did, does, is, are, were, was</a:t>
            </a:r>
            <a:r>
              <a:rPr lang="ja-JP" altLang="en-US" sz="3200" dirty="0" smtClean="0"/>
              <a:t>の疑問文→</a:t>
            </a:r>
            <a:r>
              <a:rPr lang="en-US" altLang="ja-JP" sz="3200" dirty="0" smtClean="0"/>
              <a:t>”ask”(</a:t>
            </a:r>
            <a:r>
              <a:rPr lang="ja-JP" altLang="en-US" sz="3200" dirty="0" smtClean="0"/>
              <a:t>～を尋ねる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を使う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dirty="0"/>
              <a:t> </a:t>
            </a:r>
            <a:r>
              <a:rPr lang="en-US" altLang="ja-JP" sz="3200" dirty="0" smtClean="0"/>
              <a:t>do, did, does…</a:t>
            </a:r>
            <a:r>
              <a:rPr lang="ja-JP" altLang="en-US" sz="3200" dirty="0" smtClean="0"/>
              <a:t>を「～かどうか」を意味する</a:t>
            </a:r>
            <a:r>
              <a:rPr lang="en-US" altLang="ja-JP" sz="3200" dirty="0" smtClean="0"/>
              <a:t>”if”</a:t>
            </a:r>
            <a:r>
              <a:rPr lang="ja-JP" altLang="en-US" sz="3200" dirty="0" smtClean="0"/>
              <a:t>か</a:t>
            </a:r>
            <a:r>
              <a:rPr lang="en-US" altLang="ja-JP" sz="3200" dirty="0" smtClean="0"/>
              <a:t>”whether”</a:t>
            </a:r>
            <a:r>
              <a:rPr lang="ja-JP" altLang="en-US" sz="3200" dirty="0" smtClean="0"/>
              <a:t>に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en-US" altLang="ja-JP" sz="3200" dirty="0" smtClean="0"/>
              <a:t>Mike said to me, “</a:t>
            </a:r>
            <a:r>
              <a:rPr lang="en-US" altLang="ja-JP" sz="3200" u="sng" dirty="0" smtClean="0"/>
              <a:t>Do</a:t>
            </a:r>
            <a:r>
              <a:rPr lang="en-US" altLang="ja-JP" sz="3200" dirty="0" smtClean="0"/>
              <a:t> you like Italian food?”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en-US" altLang="ja-JP" sz="3200" dirty="0" smtClean="0"/>
              <a:t>=Mike </a:t>
            </a:r>
            <a:r>
              <a:rPr kumimoji="1" lang="en-US" altLang="ja-JP" sz="3200" u="sng" dirty="0" smtClean="0"/>
              <a:t>asked</a:t>
            </a:r>
            <a:r>
              <a:rPr kumimoji="1" lang="en-US" altLang="ja-JP" sz="3200" dirty="0" smtClean="0"/>
              <a:t> me </a:t>
            </a:r>
            <a:r>
              <a:rPr kumimoji="1" lang="en-US" altLang="ja-JP" sz="3200" u="sng" dirty="0" smtClean="0"/>
              <a:t>if [whether] </a:t>
            </a:r>
            <a:r>
              <a:rPr kumimoji="1" lang="en-US" altLang="ja-JP" sz="3200" dirty="0" smtClean="0"/>
              <a:t>I liked Italian food.</a:t>
            </a:r>
          </a:p>
          <a:p>
            <a:pPr marL="0" indent="0">
              <a:buNone/>
            </a:pPr>
            <a:endParaRPr lang="en-US" altLang="ja-JP" sz="3200" dirty="0"/>
          </a:p>
          <a:p>
            <a:r>
              <a:rPr lang="en-US" altLang="ja-JP" sz="3200" dirty="0" smtClean="0"/>
              <a:t>Mike</a:t>
            </a:r>
            <a:r>
              <a:rPr kumimoji="1" lang="en-US" altLang="ja-JP" sz="3200" dirty="0" smtClean="0"/>
              <a:t> said to me, “</a:t>
            </a:r>
            <a:r>
              <a:rPr kumimoji="1" lang="en-US" altLang="ja-JP" sz="3200" u="sng" dirty="0" smtClean="0"/>
              <a:t>Were</a:t>
            </a:r>
            <a:r>
              <a:rPr kumimoji="1" lang="en-US" altLang="ja-JP" sz="3200" dirty="0" smtClean="0"/>
              <a:t> you a pianist?”</a:t>
            </a:r>
          </a:p>
          <a:p>
            <a:pPr marL="0" indent="0">
              <a:buNone/>
            </a:pPr>
            <a:r>
              <a:rPr lang="en-US" altLang="ja-JP" sz="3200" dirty="0" smtClean="0"/>
              <a:t>=Mike asked me if [whether] I had been a pianist.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349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話法２（命令文）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7482"/>
            <a:ext cx="10789693" cy="51725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コンマの中が動詞から始まる文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→発言内容に応じた動詞を選ぶ！＋ 発言内容を不定詞にする！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ask (</a:t>
            </a:r>
            <a:r>
              <a:rPr lang="ja-JP" altLang="en-US" dirty="0" smtClean="0"/>
              <a:t>～するように頼む</a:t>
            </a:r>
            <a:r>
              <a:rPr lang="en-US" altLang="ja-JP" dirty="0" smtClean="0"/>
              <a:t>), </a:t>
            </a:r>
            <a:r>
              <a:rPr lang="en-US" altLang="ja-JP" b="1" dirty="0" smtClean="0"/>
              <a:t>tell </a:t>
            </a:r>
            <a:r>
              <a:rPr lang="ja-JP" altLang="en-US" b="1" dirty="0" smtClean="0"/>
              <a:t>（</a:t>
            </a:r>
            <a:r>
              <a:rPr lang="ja-JP" altLang="en-US" b="1" dirty="0" err="1" smtClean="0"/>
              <a:t>～する</a:t>
            </a:r>
            <a:r>
              <a:rPr lang="ja-JP" altLang="en-US" b="1" dirty="0" smtClean="0"/>
              <a:t>ように言う）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advise</a:t>
            </a:r>
            <a:r>
              <a:rPr lang="ja-JP" altLang="en-US" dirty="0" smtClean="0"/>
              <a:t>（</a:t>
            </a:r>
            <a:r>
              <a:rPr lang="ja-JP" altLang="en-US" dirty="0" err="1" smtClean="0"/>
              <a:t>～する</a:t>
            </a:r>
            <a:r>
              <a:rPr lang="ja-JP" altLang="en-US" dirty="0" smtClean="0"/>
              <a:t>ように助言する）</a:t>
            </a:r>
            <a:r>
              <a:rPr lang="en-US" altLang="ja-JP" dirty="0" smtClean="0"/>
              <a:t>, order</a:t>
            </a:r>
            <a:r>
              <a:rPr lang="ja-JP" altLang="en-US" dirty="0" smtClean="0"/>
              <a:t>（</a:t>
            </a:r>
            <a:r>
              <a:rPr lang="ja-JP" altLang="en-US" dirty="0" err="1" smtClean="0"/>
              <a:t>～しろと</a:t>
            </a:r>
            <a:r>
              <a:rPr lang="ja-JP" altLang="en-US" dirty="0" smtClean="0"/>
              <a:t>命令する）</a:t>
            </a:r>
            <a:r>
              <a:rPr lang="en-US" altLang="ja-JP" dirty="0" smtClean="0"/>
              <a:t>  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 smtClean="0"/>
              <a:t>He said to me, “</a:t>
            </a:r>
            <a:r>
              <a:rPr lang="en-US" altLang="ja-JP" u="sng" dirty="0" smtClean="0"/>
              <a:t>Hurry</a:t>
            </a:r>
            <a:r>
              <a:rPr lang="en-US" altLang="ja-JP" dirty="0" smtClean="0"/>
              <a:t> up!”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=He </a:t>
            </a:r>
            <a:r>
              <a:rPr kumimoji="1" lang="en-US" altLang="ja-JP" u="sng" dirty="0" smtClean="0"/>
              <a:t>told [asked, advised, ordered] </a:t>
            </a:r>
            <a:r>
              <a:rPr kumimoji="1" lang="en-US" altLang="ja-JP" dirty="0" smtClean="0"/>
              <a:t>me </a:t>
            </a:r>
            <a:r>
              <a:rPr kumimoji="1" lang="en-US" altLang="ja-JP" u="sng" dirty="0" smtClean="0"/>
              <a:t>to</a:t>
            </a:r>
            <a:r>
              <a:rPr kumimoji="1" lang="en-US" altLang="ja-JP" dirty="0" smtClean="0"/>
              <a:t> hurry </a:t>
            </a:r>
            <a:r>
              <a:rPr lang="en-US" altLang="ja-JP" dirty="0" smtClean="0"/>
              <a:t>up</a:t>
            </a:r>
            <a:r>
              <a:rPr kumimoji="1"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Emily said to me, “</a:t>
            </a:r>
            <a:r>
              <a:rPr lang="en-US" altLang="ja-JP" u="sng" dirty="0" smtClean="0"/>
              <a:t>Please close </a:t>
            </a:r>
            <a:r>
              <a:rPr lang="en-US" altLang="ja-JP" dirty="0" smtClean="0"/>
              <a:t>the door.”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=Emily </a:t>
            </a:r>
            <a:r>
              <a:rPr lang="en-US" altLang="ja-JP" u="sng" dirty="0" smtClean="0"/>
              <a:t>asked [told, ordered, advised] </a:t>
            </a:r>
            <a:r>
              <a:rPr lang="en-US" altLang="ja-JP" dirty="0" smtClean="0"/>
              <a:t>me </a:t>
            </a:r>
            <a:r>
              <a:rPr lang="en-US" altLang="ja-JP" u="sng" dirty="0" smtClean="0"/>
              <a:t>to</a:t>
            </a:r>
            <a:r>
              <a:rPr lang="en-US" altLang="ja-JP" dirty="0" smtClean="0"/>
              <a:t> close the door.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658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話法２（</a:t>
            </a:r>
            <a:r>
              <a:rPr lang="ja-JP" altLang="en-US" dirty="0" smtClean="0"/>
              <a:t>感嘆文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785" y="1487606"/>
            <a:ext cx="11232107" cy="5022375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コンマの中が</a:t>
            </a:r>
            <a:r>
              <a:rPr lang="en-US" altLang="ja-JP" dirty="0" smtClean="0"/>
              <a:t>how, 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what</a:t>
            </a:r>
            <a:r>
              <a:rPr lang="ja-JP" altLang="en-US" dirty="0" smtClean="0"/>
              <a:t>から始まる感嘆文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→発言内容に応じた動詞を選ぶ！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say (</a:t>
            </a:r>
            <a:r>
              <a:rPr lang="ja-JP" altLang="en-US" dirty="0" smtClean="0"/>
              <a:t>～</a:t>
            </a:r>
            <a:r>
              <a:rPr lang="ja-JP" altLang="en-US" dirty="0"/>
              <a:t>と</a:t>
            </a:r>
            <a:r>
              <a:rPr lang="ja-JP" altLang="en-US" dirty="0" smtClean="0"/>
              <a:t>言う</a:t>
            </a:r>
            <a:r>
              <a:rPr lang="en-US" altLang="ja-JP" dirty="0" smtClean="0"/>
              <a:t>), </a:t>
            </a:r>
            <a:r>
              <a:rPr lang="en-US" altLang="ja-JP" b="1" dirty="0" smtClean="0"/>
              <a:t>cry out, exclaim</a:t>
            </a:r>
            <a:r>
              <a:rPr lang="ja-JP" altLang="en-US" b="1" dirty="0" smtClean="0"/>
              <a:t>（～と叫ぶ）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remark</a:t>
            </a:r>
            <a:r>
              <a:rPr lang="ja-JP" altLang="en-US" dirty="0" smtClean="0"/>
              <a:t>（～と述べる）</a:t>
            </a:r>
            <a:r>
              <a:rPr lang="en-US" altLang="ja-JP" dirty="0" smtClean="0"/>
              <a:t>  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 smtClean="0"/>
              <a:t>Jack said, “</a:t>
            </a:r>
            <a:r>
              <a:rPr lang="en-US" altLang="ja-JP" u="sng" dirty="0" smtClean="0"/>
              <a:t>How</a:t>
            </a:r>
            <a:r>
              <a:rPr lang="en-US" altLang="ja-JP" dirty="0" smtClean="0"/>
              <a:t> beautiful she is!”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=Jack </a:t>
            </a:r>
            <a:r>
              <a:rPr kumimoji="1" lang="en-US" altLang="ja-JP" u="sng" dirty="0" smtClean="0"/>
              <a:t>exclaimed [said, remarked, cried out] </a:t>
            </a:r>
            <a:r>
              <a:rPr kumimoji="1" lang="en-US" altLang="ja-JP" dirty="0" smtClean="0"/>
              <a:t>how beautiful she was.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Amy said, “</a:t>
            </a:r>
            <a:r>
              <a:rPr lang="en-US" altLang="ja-JP" u="sng" dirty="0" smtClean="0"/>
              <a:t>What</a:t>
            </a:r>
            <a:r>
              <a:rPr lang="en-US" altLang="ja-JP" dirty="0" smtClean="0"/>
              <a:t> a wonderful heart he has.”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=Amy </a:t>
            </a:r>
            <a:r>
              <a:rPr lang="en-US" altLang="ja-JP" u="sng" dirty="0" smtClean="0"/>
              <a:t>exclaimed [said, remarked, cried out]</a:t>
            </a:r>
            <a:r>
              <a:rPr lang="en-US" altLang="ja-JP" dirty="0" smtClean="0"/>
              <a:t>what a wonderful heart he had.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1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話法２（</a:t>
            </a:r>
            <a:r>
              <a:rPr lang="ja-JP" altLang="en-US" dirty="0"/>
              <a:t>時制</a:t>
            </a:r>
            <a:r>
              <a:rPr lang="ja-JP" altLang="en-US" dirty="0" smtClean="0"/>
              <a:t>の一致２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785" y="1487606"/>
            <a:ext cx="11232107" cy="502237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主節の動詞に合わせて従属節内のすべての動詞が変化！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r>
              <a:rPr lang="en-US" altLang="ja-JP" sz="3200" dirty="0" smtClean="0"/>
              <a:t>The woman </a:t>
            </a:r>
            <a:r>
              <a:rPr lang="en-US" altLang="ja-JP" sz="3200" u="sng" dirty="0" smtClean="0"/>
              <a:t>said</a:t>
            </a:r>
            <a:r>
              <a:rPr lang="en-US" altLang="ja-JP" sz="3200" dirty="0" smtClean="0"/>
              <a:t>, “I </a:t>
            </a:r>
            <a:r>
              <a:rPr lang="en-US" altLang="ja-JP" sz="3200" u="sng" dirty="0" smtClean="0"/>
              <a:t>will</a:t>
            </a:r>
            <a:r>
              <a:rPr lang="en-US" altLang="ja-JP" sz="3200" dirty="0" smtClean="0"/>
              <a:t> wait until they </a:t>
            </a:r>
            <a:r>
              <a:rPr lang="en-US" altLang="ja-JP" sz="3200" u="sng" dirty="0" smtClean="0"/>
              <a:t>arrive</a:t>
            </a:r>
            <a:r>
              <a:rPr lang="en-US" altLang="ja-JP" sz="3200" dirty="0" smtClean="0"/>
              <a:t>.”</a:t>
            </a:r>
          </a:p>
          <a:p>
            <a:pPr marL="0" indent="0">
              <a:buNone/>
            </a:pPr>
            <a:r>
              <a:rPr lang="en-US" altLang="ja-JP" sz="3200" dirty="0" smtClean="0"/>
              <a:t>=The woman said that she </a:t>
            </a:r>
            <a:r>
              <a:rPr lang="en-US" altLang="ja-JP" sz="3200" u="sng" dirty="0" smtClean="0"/>
              <a:t>would </a:t>
            </a:r>
            <a:r>
              <a:rPr lang="en-US" altLang="ja-JP" sz="3200" dirty="0" smtClean="0"/>
              <a:t>wait until they </a:t>
            </a:r>
            <a:r>
              <a:rPr lang="en-US" altLang="ja-JP" sz="3200" u="sng" dirty="0" smtClean="0"/>
              <a:t>arrived</a:t>
            </a:r>
            <a:r>
              <a:rPr lang="en-US" altLang="ja-JP" sz="3200" dirty="0" smtClean="0"/>
              <a:t>.</a:t>
            </a:r>
          </a:p>
          <a:p>
            <a:pPr marL="0" indent="0">
              <a:buNone/>
            </a:pPr>
            <a:endParaRPr lang="en-US" altLang="ja-JP" sz="3200" dirty="0" smtClean="0"/>
          </a:p>
          <a:p>
            <a:r>
              <a:rPr lang="en-US" altLang="ja-JP" sz="3200" dirty="0" smtClean="0"/>
              <a:t>She said, “I </a:t>
            </a:r>
            <a:r>
              <a:rPr lang="en-US" altLang="ja-JP" sz="3200" u="sng" dirty="0" smtClean="0"/>
              <a:t>know</a:t>
            </a:r>
            <a:r>
              <a:rPr lang="en-US" altLang="ja-JP" sz="3200" dirty="0" smtClean="0"/>
              <a:t> a woman who </a:t>
            </a:r>
            <a:r>
              <a:rPr lang="en-US" altLang="ja-JP" sz="3200" u="sng" dirty="0" smtClean="0"/>
              <a:t>can</a:t>
            </a:r>
            <a:r>
              <a:rPr lang="en-US" altLang="ja-JP" sz="3200" dirty="0" smtClean="0"/>
              <a:t> speak French.”</a:t>
            </a:r>
          </a:p>
          <a:p>
            <a:pPr marL="0" indent="0">
              <a:buNone/>
            </a:pPr>
            <a:r>
              <a:rPr lang="en-US" altLang="ja-JP" sz="3200" dirty="0" smtClean="0"/>
              <a:t>= She said that she </a:t>
            </a:r>
            <a:r>
              <a:rPr lang="en-US" altLang="ja-JP" sz="3200" u="sng" dirty="0" smtClean="0"/>
              <a:t>knew</a:t>
            </a:r>
            <a:r>
              <a:rPr lang="en-US" altLang="ja-JP" sz="3200" dirty="0" smtClean="0"/>
              <a:t> a woman who </a:t>
            </a:r>
            <a:r>
              <a:rPr lang="en-US" altLang="ja-JP" sz="3200" u="sng" dirty="0" smtClean="0"/>
              <a:t>could</a:t>
            </a:r>
            <a:r>
              <a:rPr lang="en-US" altLang="ja-JP" sz="3200" dirty="0" smtClean="0"/>
              <a:t> speak French.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5951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707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Theme</vt:lpstr>
      <vt:lpstr>話法２</vt:lpstr>
      <vt:lpstr>話法１ Review （時制の一致）</vt:lpstr>
      <vt:lpstr>話法１ Review　（直接話法と間接話法）</vt:lpstr>
      <vt:lpstr>話法１ Review　（sayとtell）</vt:lpstr>
      <vt:lpstr>話法２（疑問詞を使った疑問文）</vt:lpstr>
      <vt:lpstr>話法２（Yes / No疑問文）</vt:lpstr>
      <vt:lpstr>話法２（命令文）</vt:lpstr>
      <vt:lpstr>話法２（感嘆文）</vt:lpstr>
      <vt:lpstr>話法２（時制の一致２）</vt:lpstr>
      <vt:lpstr>話法２（時制の一致２+接続詞がある！）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話法２</dc:title>
  <dc:creator>Iimura Takahiro</dc:creator>
  <cp:lastModifiedBy>Iimura Takahiro</cp:lastModifiedBy>
  <cp:revision>1</cp:revision>
  <dcterms:created xsi:type="dcterms:W3CDTF">2020-03-09T04:32:12Z</dcterms:created>
  <dcterms:modified xsi:type="dcterms:W3CDTF">2020-03-09T04:33:36Z</dcterms:modified>
</cp:coreProperties>
</file>